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286E"/>
    <a:srgbClr val="5A5A5A"/>
    <a:srgbClr val="37276F"/>
    <a:srgbClr val="EEEDF8"/>
    <a:srgbClr val="EB60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 varScale="1">
        <p:scale>
          <a:sx n="69" d="100"/>
          <a:sy n="69" d="100"/>
        </p:scale>
        <p:origin x="8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81234-85E4-4A77-B8A0-F4217A8D405B}" type="datetimeFigureOut">
              <a:rPr lang="fr-FR" smtClean="0"/>
              <a:t>19/04/2021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62276-FEA5-47D6-9669-139DCD4470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157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"/>
            <a:ext cx="12192000" cy="4703805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37276F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379" y="0"/>
            <a:ext cx="1965242" cy="1972371"/>
          </a:xfrm>
          <a:prstGeom prst="rect">
            <a:avLst/>
          </a:prstGeom>
        </p:spPr>
      </p:pic>
      <p:pic>
        <p:nvPicPr>
          <p:cNvPr id="9" name="Google Shape;56;p13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703803"/>
            <a:ext cx="12192000" cy="1400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DF22-751C-4F0E-BE7E-D7EAA96441FF}" type="datetime1">
              <a:rPr lang="fr-FR" smtClean="0"/>
              <a:t>19/04/2021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3" name="Rectangle à coins arrondis 12"/>
          <p:cNvSpPr/>
          <p:nvPr userDrawn="1"/>
        </p:nvSpPr>
        <p:spPr>
          <a:xfrm>
            <a:off x="3549478" y="4440197"/>
            <a:ext cx="5093045" cy="649967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65838" y="4512274"/>
            <a:ext cx="4868562" cy="577890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rgbClr val="EEEDF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760254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à coins arrondis 22"/>
          <p:cNvSpPr/>
          <p:nvPr userDrawn="1"/>
        </p:nvSpPr>
        <p:spPr>
          <a:xfrm>
            <a:off x="3117497" y="253939"/>
            <a:ext cx="5837033" cy="799068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5" name="Groupe 24"/>
          <p:cNvGrpSpPr/>
          <p:nvPr userDrawn="1"/>
        </p:nvGrpSpPr>
        <p:grpSpPr>
          <a:xfrm>
            <a:off x="1709291" y="599330"/>
            <a:ext cx="1408206" cy="113086"/>
            <a:chOff x="1182593" y="971046"/>
            <a:chExt cx="1408206" cy="113086"/>
          </a:xfrm>
        </p:grpSpPr>
        <p:sp>
          <p:nvSpPr>
            <p:cNvPr id="26" name="Rectangle 25"/>
            <p:cNvSpPr/>
            <p:nvPr/>
          </p:nvSpPr>
          <p:spPr>
            <a:xfrm>
              <a:off x="1619032" y="974431"/>
              <a:ext cx="971767" cy="105713"/>
            </a:xfrm>
            <a:prstGeom prst="rect">
              <a:avLst/>
            </a:prstGeom>
            <a:solidFill>
              <a:srgbClr val="3727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400813" y="974432"/>
              <a:ext cx="218220" cy="109700"/>
            </a:xfrm>
            <a:prstGeom prst="rect">
              <a:avLst/>
            </a:prstGeom>
            <a:solidFill>
              <a:srgbClr val="F7F5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82593" y="971046"/>
              <a:ext cx="218220" cy="109700"/>
            </a:xfrm>
            <a:prstGeom prst="rect">
              <a:avLst/>
            </a:prstGeom>
            <a:solidFill>
              <a:srgbClr val="EB60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EB600A"/>
                </a:solidFill>
              </a:endParaRPr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0" y="6614984"/>
            <a:ext cx="12192000" cy="243014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45874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282655"/>
            <a:ext cx="5157787" cy="3684588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45874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28265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7BDD-3972-4FB4-8B79-4713D5CEA7AD}" type="datetime1">
              <a:rPr lang="fr-FR" smtClean="0"/>
              <a:t>19/04/2021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Titre 1"/>
          <p:cNvSpPr>
            <a:spLocks noGrp="1"/>
          </p:cNvSpPr>
          <p:nvPr>
            <p:ph type="title"/>
          </p:nvPr>
        </p:nvSpPr>
        <p:spPr>
          <a:xfrm>
            <a:off x="3335716" y="253937"/>
            <a:ext cx="5396391" cy="79907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21" name="Imag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9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614983"/>
            <a:ext cx="12192000" cy="243015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48F3-B7FB-42A6-A6E2-AC5B720EFBF2}" type="datetime1">
              <a:rPr lang="fr-FR" smtClean="0"/>
              <a:t>19/04/2021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58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 userDrawn="1"/>
        </p:nvSpPr>
        <p:spPr>
          <a:xfrm>
            <a:off x="3117497" y="253939"/>
            <a:ext cx="5837033" cy="799068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0" y="6614983"/>
            <a:ext cx="12192000" cy="251253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97CFC-6E8D-42FA-BCF9-D664B3F16ECE}" type="datetime1">
              <a:rPr lang="fr-FR" smtClean="0"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1611" y="253938"/>
            <a:ext cx="5395783" cy="799069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9682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4662608"/>
          </a:xfrm>
          <a:prstGeom prst="rect">
            <a:avLst/>
          </a:prstGeom>
          <a:solidFill>
            <a:srgbClr val="EB6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7276F"/>
              </a:solidFill>
            </a:endParaRPr>
          </a:p>
        </p:txBody>
      </p:sp>
      <p:pic>
        <p:nvPicPr>
          <p:cNvPr id="11" name="Google Shape;56;p13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62608"/>
            <a:ext cx="12192000" cy="14004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à coins arrondis 12"/>
          <p:cNvSpPr/>
          <p:nvPr userDrawn="1"/>
        </p:nvSpPr>
        <p:spPr>
          <a:xfrm>
            <a:off x="3549478" y="4440197"/>
            <a:ext cx="5093045" cy="649967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35225" y="1016838"/>
            <a:ext cx="7321550" cy="2713981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F8CF0-336F-4F87-8A03-E739BC037298}" type="datetime1">
              <a:rPr lang="fr-FR" smtClean="0"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27736" y="4571590"/>
            <a:ext cx="4936525" cy="387180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rgbClr val="EEEDF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57210" cy="146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3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 imprim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2192000" cy="466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7276F"/>
              </a:solidFill>
            </a:endParaRPr>
          </a:p>
        </p:txBody>
      </p:sp>
      <p:pic>
        <p:nvPicPr>
          <p:cNvPr id="11" name="Google Shape;56;p13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62608"/>
            <a:ext cx="12192000" cy="14004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à coins arrondis 12"/>
          <p:cNvSpPr/>
          <p:nvPr userDrawn="1"/>
        </p:nvSpPr>
        <p:spPr>
          <a:xfrm>
            <a:off x="3549478" y="4440197"/>
            <a:ext cx="5093045" cy="649967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35225" y="1016838"/>
            <a:ext cx="7321550" cy="2713981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38286E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F8CF0-336F-4F87-8A03-E739BC037298}" type="datetime1">
              <a:rPr lang="fr-FR" smtClean="0"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27736" y="4571590"/>
            <a:ext cx="4936525" cy="387180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rgbClr val="EEEDF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71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à coins arrondis 21"/>
          <p:cNvSpPr/>
          <p:nvPr userDrawn="1"/>
        </p:nvSpPr>
        <p:spPr>
          <a:xfrm>
            <a:off x="3117497" y="253939"/>
            <a:ext cx="5837033" cy="799068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0" y="6614984"/>
            <a:ext cx="12192000" cy="243014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072B-5947-4CA3-B5F9-B53F68316D1A}" type="datetime1">
              <a:rPr lang="fr-FR" smtClean="0"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3335715" y="253937"/>
            <a:ext cx="5404631" cy="799069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34012" y="0"/>
            <a:ext cx="4487623" cy="6857999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072B-5947-4CA3-B5F9-B53F68316D1A}" type="datetime1">
              <a:rPr lang="fr-FR" smtClean="0"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contenu 2"/>
          <p:cNvSpPr>
            <a:spLocks noGrp="1"/>
          </p:cNvSpPr>
          <p:nvPr>
            <p:ph sz="half" idx="13"/>
          </p:nvPr>
        </p:nvSpPr>
        <p:spPr>
          <a:xfrm>
            <a:off x="4917989" y="1324836"/>
            <a:ext cx="6312243" cy="4383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4"/>
          </p:nvPr>
        </p:nvSpPr>
        <p:spPr>
          <a:xfrm>
            <a:off x="567411" y="3492844"/>
            <a:ext cx="3471187" cy="2215748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2121015" y="610953"/>
            <a:ext cx="2332596" cy="113087"/>
          </a:xfrm>
          <a:prstGeom prst="rect">
            <a:avLst/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1902797" y="610954"/>
            <a:ext cx="218220" cy="109700"/>
          </a:xfrm>
          <a:prstGeom prst="rect">
            <a:avLst/>
          </a:prstGeom>
          <a:solidFill>
            <a:srgbClr val="F7F5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1684577" y="607568"/>
            <a:ext cx="218220" cy="109700"/>
          </a:xfrm>
          <a:prstGeom prst="rect">
            <a:avLst/>
          </a:prstGeom>
          <a:solidFill>
            <a:srgbClr val="EB6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EB600A"/>
              </a:solidFill>
            </a:endParaRPr>
          </a:p>
        </p:txBody>
      </p:sp>
      <p:sp>
        <p:nvSpPr>
          <p:cNvPr id="32" name="Titre 31"/>
          <p:cNvSpPr>
            <a:spLocks noGrp="1"/>
          </p:cNvSpPr>
          <p:nvPr userDrawn="1">
            <p:ph type="title"/>
          </p:nvPr>
        </p:nvSpPr>
        <p:spPr>
          <a:xfrm>
            <a:off x="567411" y="1324836"/>
            <a:ext cx="3471187" cy="1986775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37276F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1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à coins arrondis 17"/>
          <p:cNvSpPr/>
          <p:nvPr userDrawn="1"/>
        </p:nvSpPr>
        <p:spPr>
          <a:xfrm>
            <a:off x="3117497" y="253939"/>
            <a:ext cx="5837033" cy="799068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6610995"/>
            <a:ext cx="12192000" cy="247003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C8CD0-19DA-4258-838E-42FE40D0C35D}" type="datetime1">
              <a:rPr lang="fr-FR" smtClean="0"/>
              <a:t>19/04/2021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"/>
          <p:cNvSpPr>
            <a:spLocks noGrp="1"/>
          </p:cNvSpPr>
          <p:nvPr>
            <p:ph type="title"/>
          </p:nvPr>
        </p:nvSpPr>
        <p:spPr>
          <a:xfrm>
            <a:off x="3335716" y="253937"/>
            <a:ext cx="5388153" cy="79907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3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704377" y="1"/>
            <a:ext cx="4487623" cy="6857999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 userDrawn="1"/>
        </p:nvSpPr>
        <p:spPr>
          <a:xfrm>
            <a:off x="3117497" y="253939"/>
            <a:ext cx="5837033" cy="799068"/>
          </a:xfrm>
          <a:prstGeom prst="roundRect">
            <a:avLst>
              <a:gd name="adj" fmla="val 23472"/>
            </a:avLst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0BCE-60C4-413D-A98C-D0E6E3C9A94F}" type="datetime1">
              <a:rPr lang="fr-FR" smtClean="0"/>
              <a:t>19/04/2021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>
          <a:xfrm>
            <a:off x="737736" y="1690688"/>
            <a:ext cx="6709269" cy="4380598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1003" y="253938"/>
            <a:ext cx="5437582" cy="799069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86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non imprim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-1"/>
            <a:ext cx="12192000" cy="6492875"/>
          </a:xfrm>
          <a:prstGeom prst="rect">
            <a:avLst/>
          </a:prstGeom>
          <a:solidFill>
            <a:srgbClr val="3727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7276F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0" y="6501113"/>
            <a:ext cx="12192000" cy="365124"/>
          </a:xfrm>
          <a:prstGeom prst="rect">
            <a:avLst/>
          </a:prstGeom>
          <a:solidFill>
            <a:srgbClr val="EE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7838" y="1783513"/>
            <a:ext cx="11017637" cy="408229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6036-51D2-4FEE-9E57-3A0149495A16}" type="datetime1">
              <a:rPr lang="fr-FR" smtClean="0"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828-138B-4EFB-875C-C972AB4DFC97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Rectangle 15"/>
          <p:cNvSpPr/>
          <p:nvPr userDrawn="1"/>
        </p:nvSpPr>
        <p:spPr>
          <a:xfrm>
            <a:off x="1902797" y="610954"/>
            <a:ext cx="218220" cy="109700"/>
          </a:xfrm>
          <a:prstGeom prst="rect">
            <a:avLst/>
          </a:prstGeom>
          <a:solidFill>
            <a:srgbClr val="F7F5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 userDrawn="1"/>
        </p:nvSpPr>
        <p:spPr>
          <a:xfrm>
            <a:off x="2121017" y="607567"/>
            <a:ext cx="972000" cy="109700"/>
          </a:xfrm>
          <a:prstGeom prst="rect">
            <a:avLst/>
          </a:prstGeom>
          <a:solidFill>
            <a:srgbClr val="EB6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EB600A"/>
              </a:solidFill>
            </a:endParaRPr>
          </a:p>
        </p:txBody>
      </p:sp>
      <p:pic>
        <p:nvPicPr>
          <p:cNvPr id="31" name="Image 3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492" y="-183584"/>
            <a:ext cx="1685884" cy="1692000"/>
          </a:xfrm>
          <a:prstGeom prst="rect">
            <a:avLst/>
          </a:prstGeom>
        </p:spPr>
      </p:pic>
      <p:sp>
        <p:nvSpPr>
          <p:cNvPr id="20" name="Rectangle à coins arrondis 19"/>
          <p:cNvSpPr/>
          <p:nvPr userDrawn="1"/>
        </p:nvSpPr>
        <p:spPr>
          <a:xfrm>
            <a:off x="3093017" y="262882"/>
            <a:ext cx="5837033" cy="799068"/>
          </a:xfrm>
          <a:prstGeom prst="roundRect">
            <a:avLst>
              <a:gd name="adj" fmla="val 234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1238" y="262882"/>
            <a:ext cx="5478536" cy="799068"/>
          </a:xfrm>
        </p:spPr>
        <p:txBody>
          <a:bodyPr/>
          <a:lstStyle>
            <a:lvl1pPr>
              <a:defRPr>
                <a:solidFill>
                  <a:srgbClr val="37276F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81016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21299" y="247134"/>
            <a:ext cx="5274883" cy="815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614616"/>
            <a:ext cx="10515600" cy="4562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199" y="6614984"/>
            <a:ext cx="2743200" cy="243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12500BCE-60C4-413D-A98C-D0E6E3C9A94F}" type="datetime1">
              <a:rPr lang="fr-FR" smtClean="0"/>
              <a:pPr/>
              <a:t>19/04/2021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599" y="6614984"/>
            <a:ext cx="4114800" cy="243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599" y="6614984"/>
            <a:ext cx="2743200" cy="2430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63801828-138B-4EFB-875C-C972AB4DFC9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08" y="-189471"/>
            <a:ext cx="1684577" cy="1690688"/>
          </a:xfrm>
          <a:prstGeom prst="rect">
            <a:avLst/>
          </a:prstGeom>
        </p:spPr>
      </p:pic>
      <p:grpSp>
        <p:nvGrpSpPr>
          <p:cNvPr id="12" name="Groupe 11"/>
          <p:cNvGrpSpPr/>
          <p:nvPr userDrawn="1"/>
        </p:nvGrpSpPr>
        <p:grpSpPr>
          <a:xfrm>
            <a:off x="1709291" y="599330"/>
            <a:ext cx="1408206" cy="113086"/>
            <a:chOff x="1182593" y="971046"/>
            <a:chExt cx="1408206" cy="113086"/>
          </a:xfrm>
        </p:grpSpPr>
        <p:sp>
          <p:nvSpPr>
            <p:cNvPr id="13" name="Rectangle 12"/>
            <p:cNvSpPr/>
            <p:nvPr/>
          </p:nvSpPr>
          <p:spPr>
            <a:xfrm>
              <a:off x="1619032" y="974431"/>
              <a:ext cx="971767" cy="105713"/>
            </a:xfrm>
            <a:prstGeom prst="rect">
              <a:avLst/>
            </a:prstGeom>
            <a:solidFill>
              <a:srgbClr val="3727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400813" y="974432"/>
              <a:ext cx="218220" cy="109700"/>
            </a:xfrm>
            <a:prstGeom prst="rect">
              <a:avLst/>
            </a:prstGeom>
            <a:solidFill>
              <a:srgbClr val="F7F5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82593" y="971046"/>
              <a:ext cx="218220" cy="109700"/>
            </a:xfrm>
            <a:prstGeom prst="rect">
              <a:avLst/>
            </a:prstGeom>
            <a:solidFill>
              <a:srgbClr val="EB60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EB600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735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8" r:id="rId6"/>
    <p:sldLayoutId id="2147483654" r:id="rId7"/>
    <p:sldLayoutId id="2147483659" r:id="rId8"/>
    <p:sldLayoutId id="2147483656" r:id="rId9"/>
    <p:sldLayoutId id="2147483653" r:id="rId10"/>
    <p:sldLayoutId id="214748365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EEEDF8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EB600A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B600A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B600A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B600A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B600A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images/search?q=mail&amp;view=detailv2&amp;&amp;id=F62DCCBD2B0B0B15505983B5ABD65465AA6323DD&amp;selectedIndex=10&amp;ccid=AhUGY0Hd&amp;simid=608042343950323707&amp;thid=OIP.M0215066341dd1145c04841e02be536a6H0" TargetMode="External"/><Relationship Id="rId2" Type="http://schemas.openxmlformats.org/officeDocument/2006/relationships/hyperlink" Target="mailto:francoise.leroch@ocapiat.fr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3"/>
          </p:nvPr>
        </p:nvSpPr>
        <p:spPr>
          <a:xfrm>
            <a:off x="4798032" y="585627"/>
            <a:ext cx="6863137" cy="5758599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fr-FR" sz="4400" b="1" dirty="0">
                <a:solidFill>
                  <a:srgbClr val="EB6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REUNION D’INFORMATION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fr-FR" sz="2100" b="1" dirty="0">
                <a:solidFill>
                  <a:srgbClr val="EB6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DEVELOPPEMENT DES COMPETENCES, PROPOSEE PAR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fr-FR" sz="2100" b="1" dirty="0">
                <a:solidFill>
                  <a:srgbClr val="EB60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OCAPIAT EN 2021</a:t>
            </a:r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fr-FR" sz="1900" dirty="0">
                <a:solidFill>
                  <a:srgbClr val="38286E"/>
                </a:solidFill>
              </a:rPr>
              <a:t>Offre de formation Interentreprises (catalogue de formation)</a:t>
            </a:r>
          </a:p>
          <a:p>
            <a:pPr algn="just"/>
            <a:r>
              <a:rPr lang="fr-FR" sz="1900" dirty="0">
                <a:solidFill>
                  <a:srgbClr val="38286E"/>
                </a:solidFill>
              </a:rPr>
              <a:t>Transmission des Savoir-faire</a:t>
            </a:r>
          </a:p>
          <a:p>
            <a:pPr algn="just"/>
            <a:r>
              <a:rPr lang="fr-FR" sz="1900" dirty="0">
                <a:solidFill>
                  <a:srgbClr val="38286E"/>
                </a:solidFill>
              </a:rPr>
              <a:t>Dispositif </a:t>
            </a:r>
            <a:r>
              <a:rPr lang="fr-FR" sz="1900" dirty="0" err="1">
                <a:solidFill>
                  <a:srgbClr val="38286E"/>
                </a:solidFill>
              </a:rPr>
              <a:t>boost</a:t>
            </a:r>
            <a:r>
              <a:rPr lang="fr-FR" sz="1900" dirty="0">
                <a:solidFill>
                  <a:srgbClr val="38286E"/>
                </a:solidFill>
              </a:rPr>
              <a:t> Compétences</a:t>
            </a:r>
          </a:p>
          <a:p>
            <a:pPr algn="just"/>
            <a:r>
              <a:rPr lang="fr-FR" sz="1900" dirty="0" err="1">
                <a:solidFill>
                  <a:srgbClr val="38286E"/>
                </a:solidFill>
              </a:rPr>
              <a:t>Camp’Num</a:t>
            </a:r>
            <a:r>
              <a:rPr lang="fr-FR" sz="1900" dirty="0">
                <a:solidFill>
                  <a:srgbClr val="38286E"/>
                </a:solidFill>
              </a:rPr>
              <a:t> </a:t>
            </a:r>
          </a:p>
          <a:p>
            <a:pPr algn="just"/>
            <a:r>
              <a:rPr lang="en-US" sz="1900" dirty="0">
                <a:solidFill>
                  <a:srgbClr val="38286E"/>
                </a:solidFill>
              </a:rPr>
              <a:t>OCAPIAT en </a:t>
            </a:r>
            <a:r>
              <a:rPr lang="en-US" sz="1900" dirty="0" err="1">
                <a:solidFill>
                  <a:srgbClr val="38286E"/>
                </a:solidFill>
              </a:rPr>
              <a:t>pratique</a:t>
            </a:r>
            <a:endParaRPr lang="en-US" sz="1900" dirty="0">
              <a:solidFill>
                <a:srgbClr val="38286E"/>
              </a:solidFill>
            </a:endParaRPr>
          </a:p>
          <a:p>
            <a:pPr marL="0" indent="0">
              <a:buNone/>
            </a:pPr>
            <a:endParaRPr lang="fr-FR" sz="1600" b="1" u="sng" dirty="0">
              <a:solidFill>
                <a:srgbClr val="38286E"/>
              </a:solidFill>
            </a:endParaRPr>
          </a:p>
          <a:p>
            <a:pPr marL="0" indent="0">
              <a:buNone/>
            </a:pPr>
            <a:r>
              <a:rPr lang="fr-FR" sz="1600" b="1" u="sng" dirty="0">
                <a:solidFill>
                  <a:srgbClr val="38286E"/>
                </a:solidFill>
              </a:rPr>
              <a:t>INTERVENANTE 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Tx/>
              <a:buNone/>
            </a:pPr>
            <a:endParaRPr lang="fr-FR" sz="2200" b="1" dirty="0">
              <a:solidFill>
                <a:srgbClr val="38286E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fr-FR" sz="1600" b="1" dirty="0">
                <a:solidFill>
                  <a:srgbClr val="38286E"/>
                </a:solidFill>
              </a:rPr>
              <a:t>Françoise LEROC’H</a:t>
            </a:r>
            <a:r>
              <a:rPr lang="fr-FR" sz="1600" dirty="0">
                <a:solidFill>
                  <a:srgbClr val="38286E"/>
                </a:solidFill>
              </a:rPr>
              <a:t>, Conseillère entreprises OCAPIAT pour le département 77 et 91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19389" y="1387818"/>
            <a:ext cx="3283344" cy="4949230"/>
          </a:xfrm>
        </p:spPr>
        <p:txBody>
          <a:bodyPr>
            <a:normAutofit/>
          </a:bodyPr>
          <a:lstStyle/>
          <a:p>
            <a:r>
              <a:rPr lang="fr-FR" sz="1100" dirty="0">
                <a:solidFill>
                  <a:srgbClr val="475258"/>
                </a:solidFill>
              </a:rPr>
              <a:t>Pour vous inscrire, il suffit d’envoyer un e-mail à :</a:t>
            </a:r>
            <a:br>
              <a:rPr lang="fr-FR" sz="1100" dirty="0">
                <a:solidFill>
                  <a:srgbClr val="475258"/>
                </a:solidFill>
              </a:rPr>
            </a:br>
            <a:br>
              <a:rPr lang="fr-FR" sz="1100" dirty="0">
                <a:solidFill>
                  <a:srgbClr val="008FC2"/>
                </a:solidFill>
              </a:rPr>
            </a:br>
            <a:r>
              <a:rPr lang="fr-FR" sz="1200" b="0" u="sng" dirty="0">
                <a:ln>
                  <a:solidFill>
                    <a:srgbClr val="5A5A5A"/>
                  </a:solidFill>
                </a:ln>
                <a:solidFill>
                  <a:srgbClr val="002060"/>
                </a:solidFill>
                <a:hlinkClick r:id="rId2"/>
              </a:rPr>
              <a:t>francoise.leroch@ocapiat.fr</a:t>
            </a:r>
            <a:br>
              <a:rPr lang="fr-FR" sz="1200" b="0" u="sng" dirty="0">
                <a:ln>
                  <a:solidFill>
                    <a:srgbClr val="5A5A5A"/>
                  </a:solidFill>
                </a:ln>
                <a:solidFill>
                  <a:srgbClr val="002060"/>
                </a:solidFill>
              </a:rPr>
            </a:br>
            <a:br>
              <a:rPr lang="fr-FR" sz="1200" b="0" u="sng" dirty="0">
                <a:ln>
                  <a:solidFill>
                    <a:srgbClr val="5A5A5A"/>
                  </a:solidFill>
                </a:ln>
                <a:solidFill>
                  <a:srgbClr val="002060"/>
                </a:solidFill>
              </a:rPr>
            </a:br>
            <a:r>
              <a:rPr lang="fr-FR" sz="1200" b="0" i="1" dirty="0">
                <a:ln>
                  <a:solidFill>
                    <a:srgbClr val="5A5A5A"/>
                  </a:solidFill>
                </a:ln>
                <a:solidFill>
                  <a:srgbClr val="002060"/>
                </a:solidFill>
              </a:rPr>
              <a:t>Merci d’indiquer la date retenue et la ou les adresses mail des participants</a:t>
            </a:r>
            <a:br>
              <a:rPr lang="fr-FR" sz="1200" dirty="0">
                <a:solidFill>
                  <a:srgbClr val="002060"/>
                </a:solidFill>
              </a:rPr>
            </a:br>
            <a:endParaRPr lang="fr-FR" sz="1200" dirty="0">
              <a:solidFill>
                <a:srgbClr val="002060"/>
              </a:solidFill>
            </a:endParaRPr>
          </a:p>
        </p:txBody>
      </p:sp>
      <p:pic>
        <p:nvPicPr>
          <p:cNvPr id="8" name="Picture 2" descr="http://tse1.mm.bing.net/th?&amp;id=OIP.M0215066341dd1145c04841e02be536a6H0&amp;w=299&amp;h=299&amp;c=0&amp;pid=1.9&amp;rs=0&amp;p=0&amp;r=0">
            <a:hlinkClick r:id="rId3" tooltip="Afficher les détails des images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48" y="4287574"/>
            <a:ext cx="579891" cy="57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646546" y="2223448"/>
            <a:ext cx="30472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i="1" u="sng" dirty="0">
                <a:solidFill>
                  <a:srgbClr val="37276F"/>
                </a:solidFill>
              </a:rPr>
              <a:t>3 PROPOSITIONS au choix</a:t>
            </a:r>
          </a:p>
          <a:p>
            <a:pPr algn="ctr"/>
            <a:endParaRPr lang="fr-FR" sz="12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fr-FR" sz="1200" b="1" i="1" u="sng" dirty="0">
                <a:solidFill>
                  <a:schemeClr val="accent6">
                    <a:lumMod val="75000"/>
                  </a:schemeClr>
                </a:solidFill>
              </a:rPr>
              <a:t>Lundi 17 mai de 14 à 15 heures 30</a:t>
            </a:r>
          </a:p>
          <a:p>
            <a:pPr algn="ctr"/>
            <a:r>
              <a:rPr lang="fr-FR" sz="1200" b="1" i="1" u="sng" dirty="0">
                <a:solidFill>
                  <a:schemeClr val="accent6">
                    <a:lumMod val="75000"/>
                  </a:schemeClr>
                </a:solidFill>
              </a:rPr>
              <a:t>Le mardi 18 mai de 10 à 11,30 heures</a:t>
            </a:r>
          </a:p>
          <a:p>
            <a:pPr algn="ctr"/>
            <a:r>
              <a:rPr lang="fr-FR" sz="1200" b="1" i="1" u="sng" dirty="0">
                <a:solidFill>
                  <a:schemeClr val="accent6">
                    <a:lumMod val="75000"/>
                  </a:schemeClr>
                </a:solidFill>
              </a:rPr>
              <a:t>Le mercredi 19 mai de 16 à 17.30 heures</a:t>
            </a:r>
          </a:p>
          <a:p>
            <a:pPr algn="ctr"/>
            <a:endParaRPr lang="fr-FR" sz="12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fr-FR" sz="1200" b="1" i="1" u="sng" dirty="0">
                <a:solidFill>
                  <a:schemeClr val="accent6">
                    <a:lumMod val="75000"/>
                  </a:schemeClr>
                </a:solidFill>
              </a:rPr>
              <a:t>D’autres dates seront proposées en cas d’affluence d’inscriptions</a:t>
            </a:r>
          </a:p>
          <a:p>
            <a:pPr algn="ctr"/>
            <a:endParaRPr lang="fr-FR" sz="1200" b="1" i="1" dirty="0">
              <a:solidFill>
                <a:srgbClr val="475258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1" r="10033" b="14712"/>
          <a:stretch/>
        </p:blipFill>
        <p:spPr>
          <a:xfrm>
            <a:off x="2054030" y="1290542"/>
            <a:ext cx="605140" cy="720080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 rot="16200000">
            <a:off x="-2298643" y="3443838"/>
            <a:ext cx="5431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spc="2300" dirty="0">
                <a:solidFill>
                  <a:srgbClr val="4752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INVITATION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170616" y="3934469"/>
            <a:ext cx="1749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rPr>
              <a:t>EN VISIO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Via STARLEAF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6" name="Bouton d'action : Vidéo 5">
            <a:hlinkClick r:id="" action="ppaction://noaction" highlightClick="1"/>
          </p:cNvPr>
          <p:cNvSpPr/>
          <p:nvPr/>
        </p:nvSpPr>
        <p:spPr>
          <a:xfrm>
            <a:off x="1585867" y="3911804"/>
            <a:ext cx="718260" cy="506994"/>
          </a:xfrm>
          <a:prstGeom prst="actionButtonMovie">
            <a:avLst/>
          </a:prstGeom>
          <a:solidFill>
            <a:srgbClr val="EEEDF8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4694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126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Wingdings</vt:lpstr>
      <vt:lpstr>Thème Office</vt:lpstr>
      <vt:lpstr>Pour vous inscrire, il suffit d’envoyer un e-mail à :  francoise.leroch@ocapiat.fr  Merci d’indiquer la date retenue et la ou les adresses mail des participants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 MARTAIL</dc:creator>
  <cp:lastModifiedBy>Françoise LEROC'H</cp:lastModifiedBy>
  <cp:revision>71</cp:revision>
  <dcterms:created xsi:type="dcterms:W3CDTF">2019-12-06T09:19:29Z</dcterms:created>
  <dcterms:modified xsi:type="dcterms:W3CDTF">2021-04-19T13:10:16Z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7e6fc6f-0251-4504-af75-b19a74d8d4ab_Enabled">
    <vt:lpwstr>True</vt:lpwstr>
  </property>
  <property fmtid="{D5CDD505-2E9C-101B-9397-08002B2CF9AE}" pid="3" name="MSIP_Label_c7e6fc6f-0251-4504-af75-b19a74d8d4ab_SiteId">
    <vt:lpwstr>f30ac191-b8b4-45f2-9a9b-e5466cb90c2f</vt:lpwstr>
  </property>
  <property fmtid="{D5CDD505-2E9C-101B-9397-08002B2CF9AE}" pid="4" name="MSIP_Label_c7e6fc6f-0251-4504-af75-b19a74d8d4ab_Owner">
    <vt:lpwstr>anne.frye@emea.adecco.net</vt:lpwstr>
  </property>
  <property fmtid="{D5CDD505-2E9C-101B-9397-08002B2CF9AE}" pid="5" name="MSIP_Label_c7e6fc6f-0251-4504-af75-b19a74d8d4ab_SetDate">
    <vt:lpwstr>2020-10-06T14:15:33.1807486Z</vt:lpwstr>
  </property>
  <property fmtid="{D5CDD505-2E9C-101B-9397-08002B2CF9AE}" pid="6" name="MSIP_Label_c7e6fc6f-0251-4504-af75-b19a74d8d4ab_Name">
    <vt:lpwstr>Professional</vt:lpwstr>
  </property>
  <property fmtid="{D5CDD505-2E9C-101B-9397-08002B2CF9AE}" pid="7" name="MSIP_Label_c7e6fc6f-0251-4504-af75-b19a74d8d4ab_Application">
    <vt:lpwstr>Microsoft Azure Information Protection</vt:lpwstr>
  </property>
  <property fmtid="{D5CDD505-2E9C-101B-9397-08002B2CF9AE}" pid="8" name="MSIP_Label_c7e6fc6f-0251-4504-af75-b19a74d8d4ab_Extended_MSFT_Method">
    <vt:lpwstr>Automatic</vt:lpwstr>
  </property>
  <property fmtid="{D5CDD505-2E9C-101B-9397-08002B2CF9AE}" pid="9" name="MSIP_Label_d848c50d-14b3-46fb-a38b-c446bf4ea868_Enabled">
    <vt:lpwstr>True</vt:lpwstr>
  </property>
  <property fmtid="{D5CDD505-2E9C-101B-9397-08002B2CF9AE}" pid="10" name="MSIP_Label_d848c50d-14b3-46fb-a38b-c446bf4ea868_SiteId">
    <vt:lpwstr>f30ac191-b8b4-45f2-9a9b-e5466cb90c2f</vt:lpwstr>
  </property>
  <property fmtid="{D5CDD505-2E9C-101B-9397-08002B2CF9AE}" pid="11" name="MSIP_Label_d848c50d-14b3-46fb-a38b-c446bf4ea868_Owner">
    <vt:lpwstr>anne.frye@emea.adecco.net</vt:lpwstr>
  </property>
  <property fmtid="{D5CDD505-2E9C-101B-9397-08002B2CF9AE}" pid="12" name="MSIP_Label_d848c50d-14b3-46fb-a38b-c446bf4ea868_SetDate">
    <vt:lpwstr>2020-10-06T14:15:33.1807486Z</vt:lpwstr>
  </property>
  <property fmtid="{D5CDD505-2E9C-101B-9397-08002B2CF9AE}" pid="13" name="MSIP_Label_d848c50d-14b3-46fb-a38b-c446bf4ea868_Name">
    <vt:lpwstr>Standard</vt:lpwstr>
  </property>
  <property fmtid="{D5CDD505-2E9C-101B-9397-08002B2CF9AE}" pid="14" name="MSIP_Label_d848c50d-14b3-46fb-a38b-c446bf4ea868_Application">
    <vt:lpwstr>Microsoft Azure Information Protection</vt:lpwstr>
  </property>
  <property fmtid="{D5CDD505-2E9C-101B-9397-08002B2CF9AE}" pid="15" name="MSIP_Label_d848c50d-14b3-46fb-a38b-c446bf4ea868_Parent">
    <vt:lpwstr>c7e6fc6f-0251-4504-af75-b19a74d8d4ab</vt:lpwstr>
  </property>
  <property fmtid="{D5CDD505-2E9C-101B-9397-08002B2CF9AE}" pid="16" name="MSIP_Label_d848c50d-14b3-46fb-a38b-c446bf4ea868_Extended_MSFT_Method">
    <vt:lpwstr>Automatic</vt:lpwstr>
  </property>
  <property fmtid="{D5CDD505-2E9C-101B-9397-08002B2CF9AE}" pid="17" name="Sensitivity">
    <vt:lpwstr>Professional Standard</vt:lpwstr>
  </property>
</Properties>
</file>